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60"/>
  </p:normalViewPr>
  <p:slideViewPr>
    <p:cSldViewPr snapToGrid="0">
      <p:cViewPr varScale="1">
        <p:scale>
          <a:sx n="82" d="100"/>
          <a:sy n="82" d="100"/>
        </p:scale>
        <p:origin x="10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28574BC-38C4-4C1E-9033-6A59034AC344}"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109931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8574BC-38C4-4C1E-9033-6A59034AC344}"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77966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8574BC-38C4-4C1E-9033-6A59034AC344}"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321469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8574BC-38C4-4C1E-9033-6A59034AC344}"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135574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574BC-38C4-4C1E-9033-6A59034AC344}"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423284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28574BC-38C4-4C1E-9033-6A59034AC344}"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22740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28574BC-38C4-4C1E-9033-6A59034AC344}" type="datetimeFigureOut">
              <a:rPr lang="en-AU" smtClean="0"/>
              <a:t>11/07/2019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416104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28574BC-38C4-4C1E-9033-6A59034AC344}" type="datetimeFigureOut">
              <a:rPr lang="en-AU" smtClean="0"/>
              <a:t>11/07/2019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254064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574BC-38C4-4C1E-9033-6A59034AC344}" type="datetimeFigureOut">
              <a:rPr lang="en-AU" smtClean="0"/>
              <a:t>11/07/2019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267210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574BC-38C4-4C1E-9033-6A59034AC344}"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417663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574BC-38C4-4C1E-9033-6A59034AC344}"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74C8B5-11BF-4236-B0AF-E47F0E2B28B5}" type="slidenum">
              <a:rPr lang="en-AU" smtClean="0"/>
              <a:t>‹#›</a:t>
            </a:fld>
            <a:endParaRPr lang="en-AU"/>
          </a:p>
        </p:txBody>
      </p:sp>
    </p:spTree>
    <p:extLst>
      <p:ext uri="{BB962C8B-B14F-4D97-AF65-F5344CB8AC3E}">
        <p14:creationId xmlns:p14="http://schemas.microsoft.com/office/powerpoint/2010/main" val="377912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574BC-38C4-4C1E-9033-6A59034AC344}" type="datetimeFigureOut">
              <a:rPr lang="en-AU" smtClean="0"/>
              <a:t>11/07/2019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4C8B5-11BF-4236-B0AF-E47F0E2B28B5}" type="slidenum">
              <a:rPr lang="en-AU" smtClean="0"/>
              <a:t>‹#›</a:t>
            </a:fld>
            <a:endParaRPr lang="en-AU"/>
          </a:p>
        </p:txBody>
      </p:sp>
    </p:spTree>
    <p:extLst>
      <p:ext uri="{BB962C8B-B14F-4D97-AF65-F5344CB8AC3E}">
        <p14:creationId xmlns:p14="http://schemas.microsoft.com/office/powerpoint/2010/main" val="58963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solidFill>
                  <a:schemeClr val="tx1">
                    <a:lumMod val="50000"/>
                    <a:lumOff val="50000"/>
                  </a:schemeClr>
                </a:solidFill>
              </a:rPr>
              <a:t>Annual General Meeting 10 July 2019</a:t>
            </a:r>
          </a:p>
          <a:p>
            <a:r>
              <a:rPr lang="en-AU" dirty="0" smtClean="0">
                <a:solidFill>
                  <a:schemeClr val="tx1">
                    <a:lumMod val="50000"/>
                    <a:lumOff val="50000"/>
                  </a:schemeClr>
                </a:solidFill>
              </a:rPr>
              <a:t>Adelaide Australia</a:t>
            </a:r>
            <a:endParaRPr lang="en-AU" dirty="0">
              <a:solidFill>
                <a:schemeClr val="tx1">
                  <a:lumMod val="50000"/>
                  <a:lumOff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2153" y="1030288"/>
            <a:ext cx="6096000" cy="2365248"/>
          </a:xfrm>
          <a:prstGeom prst="rect">
            <a:avLst/>
          </a:prstGeom>
        </p:spPr>
      </p:pic>
    </p:spTree>
    <p:extLst>
      <p:ext uri="{BB962C8B-B14F-4D97-AF65-F5344CB8AC3E}">
        <p14:creationId xmlns:p14="http://schemas.microsoft.com/office/powerpoint/2010/main" val="2658448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Other Changes throughout</a:t>
            </a:r>
            <a:endParaRPr lang="en-AU"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AU" dirty="0" smtClean="0">
                <a:solidFill>
                  <a:schemeClr val="accent1">
                    <a:lumMod val="75000"/>
                  </a:schemeClr>
                </a:solidFill>
              </a:rPr>
              <a:t>These changes have been suggested by Holding Redlich lawyers to update the references to the relevant act which pertains to Incorporated associations.</a:t>
            </a:r>
          </a:p>
          <a:p>
            <a:r>
              <a:rPr lang="en-AU" dirty="0" smtClean="0">
                <a:solidFill>
                  <a:schemeClr val="accent1">
                    <a:lumMod val="75000"/>
                  </a:schemeClr>
                </a:solidFill>
              </a:rPr>
              <a:t>Other minor changes required to align the constitution with proposed changes and current practice.</a:t>
            </a:r>
            <a:endParaRPr lang="en-AU" dirty="0">
              <a:solidFill>
                <a:schemeClr val="accent1">
                  <a:lumMod val="75000"/>
                </a:schemeClr>
              </a:solidFill>
            </a:endParaRPr>
          </a:p>
        </p:txBody>
      </p:sp>
    </p:spTree>
    <p:extLst>
      <p:ext uri="{BB962C8B-B14F-4D97-AF65-F5344CB8AC3E}">
        <p14:creationId xmlns:p14="http://schemas.microsoft.com/office/powerpoint/2010/main" val="204220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Resolution 4</a:t>
            </a:r>
            <a:endParaRPr lang="en-AU"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AU" sz="4000" b="1" dirty="0">
                <a:solidFill>
                  <a:srgbClr val="5B9BD5">
                    <a:lumMod val="75000"/>
                  </a:srgbClr>
                </a:solidFill>
                <a:latin typeface="Calibri Light" panose="020F0302020204030204"/>
              </a:rPr>
              <a:t>The AGM of AAAPC endorses the changes to the constitution that affect Part 4 Management </a:t>
            </a:r>
            <a:r>
              <a:rPr lang="en-US" sz="4000" b="1" dirty="0">
                <a:solidFill>
                  <a:srgbClr val="5B9BD5">
                    <a:lumMod val="75000"/>
                  </a:srgbClr>
                </a:solidFill>
                <a:latin typeface="Calibri Light" panose="020F0302020204030204"/>
              </a:rPr>
              <a:t>as shown in the tabled Constitution with mark up.</a:t>
            </a:r>
            <a:r>
              <a:rPr lang="en-US" sz="4000" dirty="0">
                <a:solidFill>
                  <a:srgbClr val="5B9BD5">
                    <a:lumMod val="75000"/>
                  </a:srgbClr>
                </a:solidFill>
                <a:latin typeface="Calibri Light" panose="020F0302020204030204"/>
              </a:rPr>
              <a:t/>
            </a:r>
            <a:br>
              <a:rPr lang="en-US" sz="4000" dirty="0">
                <a:solidFill>
                  <a:srgbClr val="5B9BD5">
                    <a:lumMod val="75000"/>
                  </a:srgbClr>
                </a:solidFill>
                <a:latin typeface="Calibri Light" panose="020F0302020204030204"/>
              </a:rPr>
            </a:br>
            <a:r>
              <a:rPr lang="en-AU" b="1" dirty="0">
                <a:solidFill>
                  <a:srgbClr val="5B9BD5">
                    <a:lumMod val="75000"/>
                  </a:srgbClr>
                </a:solidFill>
              </a:rPr>
              <a:t> </a:t>
            </a:r>
            <a:r>
              <a:rPr lang="en-AU" sz="4000" b="1" dirty="0">
                <a:solidFill>
                  <a:srgbClr val="5B9BD5">
                    <a:lumMod val="75000"/>
                  </a:srgbClr>
                </a:solidFill>
                <a:latin typeface="Calibri Light" panose="020F0302020204030204"/>
              </a:rPr>
              <a:t>These are specifically the changes to: </a:t>
            </a:r>
            <a:r>
              <a:rPr lang="en-US" sz="4000" b="1" dirty="0">
                <a:solidFill>
                  <a:srgbClr val="5B9BD5">
                    <a:lumMod val="75000"/>
                  </a:srgbClr>
                </a:solidFill>
                <a:latin typeface="Calibri Light" panose="020F0302020204030204"/>
              </a:rPr>
              <a:t>Rule 3(1), 10(2g),18(3) and the removal of rule 32</a:t>
            </a:r>
            <a:endParaRPr lang="en-AU" sz="4000" b="1" dirty="0">
              <a:solidFill>
                <a:srgbClr val="5B9BD5">
                  <a:lumMod val="75000"/>
                </a:srgbClr>
              </a:solidFill>
              <a:latin typeface="Calibri Light" panose="020F0302020204030204"/>
            </a:endParaRPr>
          </a:p>
        </p:txBody>
      </p:sp>
    </p:spTree>
    <p:extLst>
      <p:ext uri="{BB962C8B-B14F-4D97-AF65-F5344CB8AC3E}">
        <p14:creationId xmlns:p14="http://schemas.microsoft.com/office/powerpoint/2010/main" val="381334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2707" y="122718"/>
            <a:ext cx="2626233" cy="1018978"/>
          </a:xfrm>
          <a:prstGeom prst="rect">
            <a:avLst/>
          </a:prstGeom>
        </p:spPr>
      </p:pic>
      <p:sp>
        <p:nvSpPr>
          <p:cNvPr id="2" name="Title 1"/>
          <p:cNvSpPr>
            <a:spLocks noGrp="1"/>
          </p:cNvSpPr>
          <p:nvPr>
            <p:ph type="title"/>
          </p:nvPr>
        </p:nvSpPr>
        <p:spPr>
          <a:xfrm>
            <a:off x="838200" y="632207"/>
            <a:ext cx="10515600" cy="1325563"/>
          </a:xfrm>
        </p:spPr>
        <p:txBody>
          <a:bodyPr/>
          <a:lstStyle/>
          <a:p>
            <a:r>
              <a:rPr lang="en-AU" b="1" dirty="0" smtClean="0">
                <a:solidFill>
                  <a:schemeClr val="accent2">
                    <a:lumMod val="60000"/>
                    <a:lumOff val="40000"/>
                  </a:schemeClr>
                </a:solidFill>
              </a:rPr>
              <a:t>Proposed constitutional changes</a:t>
            </a:r>
            <a:endParaRPr lang="en-AU" b="1" dirty="0">
              <a:solidFill>
                <a:schemeClr val="accent2">
                  <a:lumMod val="60000"/>
                  <a:lumOff val="40000"/>
                </a:schemeClr>
              </a:solidFill>
            </a:endParaRPr>
          </a:p>
        </p:txBody>
      </p:sp>
      <p:sp>
        <p:nvSpPr>
          <p:cNvPr id="5" name="Content Placeholder 4"/>
          <p:cNvSpPr>
            <a:spLocks noGrp="1"/>
          </p:cNvSpPr>
          <p:nvPr>
            <p:ph idx="1"/>
          </p:nvPr>
        </p:nvSpPr>
        <p:spPr/>
        <p:txBody>
          <a:bodyPr>
            <a:normAutofit lnSpcReduction="10000"/>
          </a:bodyPr>
          <a:lstStyle/>
          <a:p>
            <a:r>
              <a:rPr lang="en-AU" dirty="0" smtClean="0">
                <a:solidFill>
                  <a:schemeClr val="accent1"/>
                </a:solidFill>
              </a:rPr>
              <a:t>The executive committee reviewed the membership, management and meeting structure of AAAPC during 2018/9 following discussion at the 2018 AGM  </a:t>
            </a:r>
          </a:p>
          <a:p>
            <a:r>
              <a:rPr lang="en-AU" dirty="0" smtClean="0">
                <a:solidFill>
                  <a:schemeClr val="accent1"/>
                </a:solidFill>
              </a:rPr>
              <a:t>Given the existing strategic plan and the expanding discipline and geographical base of AAAPC the old executive </a:t>
            </a:r>
            <a:r>
              <a:rPr lang="en-AU" dirty="0" smtClean="0">
                <a:solidFill>
                  <a:schemeClr val="accent1"/>
                </a:solidFill>
              </a:rPr>
              <a:t>committee </a:t>
            </a:r>
            <a:r>
              <a:rPr lang="en-AU" dirty="0" smtClean="0">
                <a:solidFill>
                  <a:schemeClr val="accent1"/>
                </a:solidFill>
              </a:rPr>
              <a:t>structure was no longer optimal.</a:t>
            </a:r>
          </a:p>
          <a:p>
            <a:r>
              <a:rPr lang="en-AU" dirty="0" smtClean="0">
                <a:solidFill>
                  <a:schemeClr val="accent1"/>
                </a:solidFill>
              </a:rPr>
              <a:t>The proposed changes were developed by the core executive team, reviewed by Holding Redlich Lawyers and discussed and endorsed by the full executive committee.</a:t>
            </a:r>
          </a:p>
          <a:p>
            <a:r>
              <a:rPr lang="en-AU" dirty="0" smtClean="0">
                <a:solidFill>
                  <a:schemeClr val="accent1"/>
                </a:solidFill>
              </a:rPr>
              <a:t>The marked up constitution and summary and rational for the changes was provided to the membership 6 weeks prior to the AGM</a:t>
            </a:r>
            <a:endParaRPr lang="en-AU" dirty="0">
              <a:solidFill>
                <a:schemeClr val="accent1"/>
              </a:solidFill>
            </a:endParaRPr>
          </a:p>
        </p:txBody>
      </p:sp>
    </p:spTree>
    <p:extLst>
      <p:ext uri="{BB962C8B-B14F-4D97-AF65-F5344CB8AC3E}">
        <p14:creationId xmlns:p14="http://schemas.microsoft.com/office/powerpoint/2010/main" val="47082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2"/>
                </a:solidFill>
              </a:rPr>
              <a:t>Voting on the proposed changes</a:t>
            </a:r>
            <a:endParaRPr lang="en-AU" dirty="0">
              <a:solidFill>
                <a:schemeClr val="accent2"/>
              </a:solidFill>
            </a:endParaRPr>
          </a:p>
        </p:txBody>
      </p:sp>
      <p:sp>
        <p:nvSpPr>
          <p:cNvPr id="3" name="Content Placeholder 2"/>
          <p:cNvSpPr>
            <a:spLocks noGrp="1"/>
          </p:cNvSpPr>
          <p:nvPr>
            <p:ph idx="1"/>
          </p:nvPr>
        </p:nvSpPr>
        <p:spPr/>
        <p:txBody>
          <a:bodyPr/>
          <a:lstStyle/>
          <a:p>
            <a:r>
              <a:rPr lang="en-AU" dirty="0" smtClean="0">
                <a:solidFill>
                  <a:schemeClr val="accent1">
                    <a:lumMod val="75000"/>
                  </a:schemeClr>
                </a:solidFill>
              </a:rPr>
              <a:t>The changes are multiple and it is proposed that resolutions will be put to the meeting in  individual areas as appear on the summary of proposed changes previously distributed</a:t>
            </a:r>
          </a:p>
          <a:p>
            <a:r>
              <a:rPr lang="en-AU" dirty="0" smtClean="0">
                <a:solidFill>
                  <a:schemeClr val="accent1">
                    <a:lumMod val="75000"/>
                  </a:schemeClr>
                </a:solidFill>
              </a:rPr>
              <a:t>This should allow membership the right to vote down particular areas if desired but also to pass those changes critical to bring the constitution up to date with the current Act that applies to incorporated associations. </a:t>
            </a:r>
            <a:endParaRPr lang="en-AU" dirty="0">
              <a:solidFill>
                <a:schemeClr val="accent1">
                  <a:lumMod val="75000"/>
                </a:schemeClr>
              </a:solidFill>
            </a:endParaRPr>
          </a:p>
        </p:txBody>
      </p:sp>
    </p:spTree>
    <p:extLst>
      <p:ext uri="{BB962C8B-B14F-4D97-AF65-F5344CB8AC3E}">
        <p14:creationId xmlns:p14="http://schemas.microsoft.com/office/powerpoint/2010/main" val="14450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47"/>
          <p:cNvSpPr>
            <a:spLocks noGrp="1"/>
          </p:cNvSpPr>
          <p:nvPr>
            <p:ph type="title"/>
          </p:nvPr>
        </p:nvSpPr>
        <p:spPr/>
        <p:txBody>
          <a:bodyPr/>
          <a:lstStyle/>
          <a:p>
            <a:r>
              <a:rPr lang="en-AU" dirty="0" smtClean="0">
                <a:solidFill>
                  <a:schemeClr val="accent2">
                    <a:lumMod val="60000"/>
                    <a:lumOff val="40000"/>
                  </a:schemeClr>
                </a:solidFill>
              </a:rPr>
              <a:t>Changes to Part 2 Membership</a:t>
            </a:r>
            <a:endParaRPr lang="en-AU" dirty="0">
              <a:solidFill>
                <a:schemeClr val="accent2">
                  <a:lumMod val="60000"/>
                  <a:lumOff val="40000"/>
                </a:schemeClr>
              </a:solidFill>
            </a:endParaRPr>
          </a:p>
        </p:txBody>
      </p:sp>
      <p:sp>
        <p:nvSpPr>
          <p:cNvPr id="149" name="Content Placeholder 148"/>
          <p:cNvSpPr>
            <a:spLocks noGrp="1"/>
          </p:cNvSpPr>
          <p:nvPr>
            <p:ph idx="1"/>
          </p:nvPr>
        </p:nvSpPr>
        <p:spPr/>
        <p:txBody>
          <a:bodyPr/>
          <a:lstStyle/>
          <a:p>
            <a:r>
              <a:rPr lang="en-AU" dirty="0" smtClean="0">
                <a:solidFill>
                  <a:schemeClr val="accent1">
                    <a:lumMod val="75000"/>
                  </a:schemeClr>
                </a:solidFill>
              </a:rPr>
              <a:t>These changes see the development of organisational membership which we hope will allow organisations such as APNA, RACGP, PHN to join AAAPC.</a:t>
            </a:r>
          </a:p>
          <a:p>
            <a:r>
              <a:rPr lang="en-AU" dirty="0" smtClean="0">
                <a:solidFill>
                  <a:schemeClr val="accent1">
                    <a:lumMod val="75000"/>
                  </a:schemeClr>
                </a:solidFill>
              </a:rPr>
              <a:t>This has the potential to increase membership and income and to encourages linkages with organisations with shared interests</a:t>
            </a:r>
          </a:p>
          <a:p>
            <a:r>
              <a:rPr lang="en-AU" dirty="0" smtClean="0">
                <a:solidFill>
                  <a:schemeClr val="accent1">
                    <a:lumMod val="75000"/>
                  </a:schemeClr>
                </a:solidFill>
              </a:rPr>
              <a:t>Organisational members have no voting rights at meetings so this limits the power of another organisation to dictate to AAAPC</a:t>
            </a:r>
          </a:p>
          <a:p>
            <a:r>
              <a:rPr lang="en-AU" dirty="0" smtClean="0">
                <a:solidFill>
                  <a:schemeClr val="accent1">
                    <a:lumMod val="75000"/>
                  </a:schemeClr>
                </a:solidFill>
              </a:rPr>
              <a:t>The current constitution does not allow online registration and payment which we now want to encourage through our website</a:t>
            </a:r>
            <a:endParaRPr lang="en-AU" dirty="0">
              <a:solidFill>
                <a:schemeClr val="accent1">
                  <a:lumMod val="75000"/>
                </a:schemeClr>
              </a:solidFill>
            </a:endParaRPr>
          </a:p>
        </p:txBody>
      </p:sp>
    </p:spTree>
    <p:extLst>
      <p:ext uri="{BB962C8B-B14F-4D97-AF65-F5344CB8AC3E}">
        <p14:creationId xmlns:p14="http://schemas.microsoft.com/office/powerpoint/2010/main" val="211983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385" y="1019909"/>
            <a:ext cx="10515600" cy="4067906"/>
          </a:xfrm>
        </p:spPr>
        <p:txBody>
          <a:bodyPr>
            <a:normAutofit fontScale="90000"/>
          </a:bodyPr>
          <a:lstStyle/>
          <a:p>
            <a:r>
              <a:rPr lang="en-AU" b="1" dirty="0" smtClean="0">
                <a:solidFill>
                  <a:schemeClr val="accent2">
                    <a:lumMod val="60000"/>
                    <a:lumOff val="40000"/>
                  </a:schemeClr>
                </a:solidFill>
              </a:rPr>
              <a:t>Resolution 1</a:t>
            </a:r>
            <a:r>
              <a:rPr lang="en-AU" dirty="0" smtClean="0">
                <a:solidFill>
                  <a:schemeClr val="accent2">
                    <a:lumMod val="60000"/>
                    <a:lumOff val="40000"/>
                  </a:schemeClr>
                </a:solidFill>
              </a:rPr>
              <a:t>.</a:t>
            </a:r>
            <a:br>
              <a:rPr lang="en-AU" dirty="0" smtClean="0">
                <a:solidFill>
                  <a:schemeClr val="accent2">
                    <a:lumMod val="60000"/>
                    <a:lumOff val="40000"/>
                  </a:schemeClr>
                </a:solidFill>
              </a:rPr>
            </a:br>
            <a:r>
              <a:rPr lang="en-AU" dirty="0" smtClean="0"/>
              <a:t/>
            </a:r>
            <a:br>
              <a:rPr lang="en-AU" dirty="0" smtClean="0"/>
            </a:br>
            <a:r>
              <a:rPr lang="en-AU" b="1" dirty="0" smtClean="0">
                <a:solidFill>
                  <a:schemeClr val="accent1">
                    <a:lumMod val="75000"/>
                  </a:schemeClr>
                </a:solidFill>
              </a:rPr>
              <a:t>The AGM of AAAPC endorses the changes to the constitution that affect Part 2 Membership </a:t>
            </a:r>
            <a:r>
              <a:rPr lang="en-US" b="1" dirty="0" smtClean="0">
                <a:solidFill>
                  <a:schemeClr val="accent1">
                    <a:lumMod val="75000"/>
                  </a:schemeClr>
                </a:solidFill>
              </a:rPr>
              <a:t>as shown in the tabled Constitution with mark up.</a:t>
            </a:r>
            <a:r>
              <a:rPr lang="en-US" dirty="0" smtClean="0">
                <a:solidFill>
                  <a:schemeClr val="accent1">
                    <a:lumMod val="75000"/>
                  </a:schemeClr>
                </a:solidFill>
              </a:rPr>
              <a:t/>
            </a:r>
            <a:br>
              <a:rPr lang="en-US" dirty="0" smtClean="0">
                <a:solidFill>
                  <a:schemeClr val="accent1">
                    <a:lumMod val="75000"/>
                  </a:schemeClr>
                </a:solidFill>
              </a:rPr>
            </a:br>
            <a:r>
              <a:rPr lang="en-AU" b="1" dirty="0" smtClean="0">
                <a:solidFill>
                  <a:schemeClr val="accent1">
                    <a:lumMod val="75000"/>
                  </a:schemeClr>
                </a:solidFill>
              </a:rPr>
              <a:t>These are specifically the changes to; </a:t>
            </a:r>
            <a:r>
              <a:rPr lang="en-US" b="1" dirty="0" smtClean="0">
                <a:solidFill>
                  <a:schemeClr val="accent1">
                    <a:lumMod val="75000"/>
                  </a:schemeClr>
                </a:solidFill>
              </a:rPr>
              <a:t>Rules </a:t>
            </a:r>
            <a:r>
              <a:rPr lang="en-US" b="1" dirty="0">
                <a:solidFill>
                  <a:schemeClr val="accent1">
                    <a:lumMod val="75000"/>
                  </a:schemeClr>
                </a:solidFill>
              </a:rPr>
              <a:t>4, 5(1)-(3)(7)(8)(10</a:t>
            </a:r>
            <a:r>
              <a:rPr lang="en-US" b="1" dirty="0" smtClean="0">
                <a:solidFill>
                  <a:schemeClr val="accent1">
                    <a:lumMod val="75000"/>
                  </a:schemeClr>
                </a:solidFill>
              </a:rPr>
              <a:t>) [and the additional</a:t>
            </a:r>
            <a:r>
              <a:rPr lang="en-AU" b="1" dirty="0" smtClean="0">
                <a:solidFill>
                  <a:schemeClr val="accent1">
                    <a:lumMod val="75000"/>
                  </a:schemeClr>
                </a:solidFill>
              </a:rPr>
              <a:t> </a:t>
            </a:r>
            <a:r>
              <a:rPr lang="en-US" b="1" dirty="0" smtClean="0">
                <a:solidFill>
                  <a:schemeClr val="accent1">
                    <a:lumMod val="75000"/>
                  </a:schemeClr>
                </a:solidFill>
              </a:rPr>
              <a:t>flow on changes 15(1</a:t>
            </a:r>
            <a:r>
              <a:rPr lang="en-US" b="1" dirty="0">
                <a:solidFill>
                  <a:schemeClr val="accent1">
                    <a:lumMod val="75000"/>
                  </a:schemeClr>
                </a:solidFill>
              </a:rPr>
              <a:t>), 27(2)(3</a:t>
            </a:r>
            <a:r>
              <a:rPr lang="en-US" b="1" dirty="0" smtClean="0">
                <a:solidFill>
                  <a:schemeClr val="accent1">
                    <a:lumMod val="75000"/>
                  </a:schemeClr>
                </a:solidFill>
              </a:rPr>
              <a:t>)] and </a:t>
            </a:r>
            <a:r>
              <a:rPr lang="en-US" b="1" dirty="0">
                <a:solidFill>
                  <a:schemeClr val="accent1">
                    <a:lumMod val="75000"/>
                  </a:schemeClr>
                </a:solidFill>
              </a:rPr>
              <a:t>Rules 5(3)(6)(9)(11</a:t>
            </a:r>
            <a:r>
              <a:rPr lang="en-US" b="1" dirty="0" smtClean="0">
                <a:solidFill>
                  <a:schemeClr val="accent1">
                    <a:lumMod val="75000"/>
                  </a:schemeClr>
                </a:solidFill>
              </a:rPr>
              <a:t>);</a:t>
            </a:r>
            <a:r>
              <a:rPr lang="en-AU" b="1" dirty="0" smtClean="0">
                <a:solidFill>
                  <a:schemeClr val="accent1">
                    <a:lumMod val="75000"/>
                  </a:schemeClr>
                </a:solidFill>
              </a:rPr>
              <a:t> </a:t>
            </a:r>
            <a:r>
              <a:rPr lang="en-US" b="1" dirty="0" smtClean="0">
                <a:solidFill>
                  <a:schemeClr val="accent1">
                    <a:lumMod val="75000"/>
                  </a:schemeClr>
                </a:solidFill>
              </a:rPr>
              <a:t>plus </a:t>
            </a:r>
            <a:r>
              <a:rPr lang="en-US" b="1" dirty="0">
                <a:solidFill>
                  <a:schemeClr val="accent1">
                    <a:lumMod val="75000"/>
                  </a:schemeClr>
                </a:solidFill>
              </a:rPr>
              <a:t>removal of Appendix 1. [See also change in 31(2</a:t>
            </a:r>
            <a:r>
              <a:rPr lang="en-US" b="1" dirty="0" smtClean="0">
                <a:solidFill>
                  <a:schemeClr val="accent1">
                    <a:lumMod val="75000"/>
                  </a:schemeClr>
                </a:solidFill>
              </a:rPr>
              <a:t>).]</a:t>
            </a:r>
            <a:endParaRPr lang="en-AU" dirty="0">
              <a:solidFill>
                <a:schemeClr val="accent1">
                  <a:lumMod val="75000"/>
                </a:schemeClr>
              </a:solidFill>
            </a:endParaRPr>
          </a:p>
        </p:txBody>
      </p:sp>
    </p:spTree>
    <p:extLst>
      <p:ext uri="{BB962C8B-B14F-4D97-AF65-F5344CB8AC3E}">
        <p14:creationId xmlns:p14="http://schemas.microsoft.com/office/powerpoint/2010/main" val="349599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Changes to Part 4 Management</a:t>
            </a:r>
            <a:endParaRPr lang="en-AU" b="1" dirty="0">
              <a:solidFill>
                <a:schemeClr val="accent2">
                  <a:lumMod val="60000"/>
                  <a:lumOff val="40000"/>
                </a:schemeClr>
              </a:solidFill>
            </a:endParaRPr>
          </a:p>
        </p:txBody>
      </p:sp>
      <p:sp>
        <p:nvSpPr>
          <p:cNvPr id="3" name="Content Placeholder 2"/>
          <p:cNvSpPr>
            <a:spLocks noGrp="1"/>
          </p:cNvSpPr>
          <p:nvPr>
            <p:ph idx="1"/>
          </p:nvPr>
        </p:nvSpPr>
        <p:spPr>
          <a:xfrm>
            <a:off x="838200" y="1477108"/>
            <a:ext cx="10515600" cy="4699855"/>
          </a:xfrm>
        </p:spPr>
        <p:txBody>
          <a:bodyPr/>
          <a:lstStyle/>
          <a:p>
            <a:r>
              <a:rPr lang="en-AU" dirty="0" smtClean="0">
                <a:solidFill>
                  <a:schemeClr val="accent1">
                    <a:lumMod val="75000"/>
                  </a:schemeClr>
                </a:solidFill>
              </a:rPr>
              <a:t>We propose streamlining the current committee structure with a smaller executive including the working group chairs to promote effective functioning of the committee but have specified rules to ensure professional and geographical diversity of the Committee.</a:t>
            </a:r>
          </a:p>
          <a:p>
            <a:r>
              <a:rPr lang="en-AU" dirty="0" smtClean="0">
                <a:solidFill>
                  <a:schemeClr val="accent1">
                    <a:lumMod val="75000"/>
                  </a:schemeClr>
                </a:solidFill>
              </a:rPr>
              <a:t>We propose 2 year standard terms of office bearers with a maximum term of 2 terms in order to reflect what has usually occurred, minimise elections, ensure retention of corporate knowledge on the committee but encourage renewal of the committee over time.</a:t>
            </a:r>
          </a:p>
          <a:p>
            <a:r>
              <a:rPr lang="en-AU" dirty="0" smtClean="0">
                <a:solidFill>
                  <a:schemeClr val="accent1">
                    <a:lumMod val="75000"/>
                  </a:schemeClr>
                </a:solidFill>
              </a:rPr>
              <a:t>We propose flow on changes to quorum, voting and vacancies and to align the constitution with the proposed changes and current practices.</a:t>
            </a:r>
            <a:endParaRPr lang="en-AU" dirty="0">
              <a:solidFill>
                <a:schemeClr val="accent1">
                  <a:lumMod val="75000"/>
                </a:schemeClr>
              </a:solidFill>
            </a:endParaRPr>
          </a:p>
        </p:txBody>
      </p:sp>
    </p:spTree>
    <p:extLst>
      <p:ext uri="{BB962C8B-B14F-4D97-AF65-F5344CB8AC3E}">
        <p14:creationId xmlns:p14="http://schemas.microsoft.com/office/powerpoint/2010/main" val="271479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Resolution 2</a:t>
            </a:r>
            <a:endParaRPr lang="en-AU"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AU" sz="4000" b="1" dirty="0">
                <a:solidFill>
                  <a:srgbClr val="5B9BD5">
                    <a:lumMod val="75000"/>
                  </a:srgbClr>
                </a:solidFill>
                <a:latin typeface="Calibri Light" panose="020F0302020204030204"/>
                <a:ea typeface="+mj-ea"/>
                <a:cs typeface="+mj-cs"/>
              </a:rPr>
              <a:t>The AGM of AAAPC endorses the changes to the constitution that affect Part </a:t>
            </a:r>
            <a:r>
              <a:rPr lang="en-AU" sz="4000" b="1" dirty="0" smtClean="0">
                <a:solidFill>
                  <a:srgbClr val="5B9BD5">
                    <a:lumMod val="75000"/>
                  </a:srgbClr>
                </a:solidFill>
                <a:latin typeface="Calibri Light" panose="020F0302020204030204"/>
                <a:ea typeface="+mj-ea"/>
                <a:cs typeface="+mj-cs"/>
              </a:rPr>
              <a:t>4 Management </a:t>
            </a:r>
            <a:r>
              <a:rPr lang="en-US" sz="4000" b="1" dirty="0">
                <a:solidFill>
                  <a:srgbClr val="5B9BD5">
                    <a:lumMod val="75000"/>
                  </a:srgbClr>
                </a:solidFill>
                <a:latin typeface="Calibri Light" panose="020F0302020204030204"/>
                <a:ea typeface="+mj-ea"/>
                <a:cs typeface="+mj-cs"/>
              </a:rPr>
              <a:t>as shown in the tabled Constitution with mark up.</a:t>
            </a:r>
            <a:r>
              <a:rPr lang="en-US" sz="4000" dirty="0">
                <a:solidFill>
                  <a:srgbClr val="5B9BD5">
                    <a:lumMod val="75000"/>
                  </a:srgbClr>
                </a:solidFill>
                <a:latin typeface="Calibri Light" panose="020F0302020204030204"/>
                <a:ea typeface="+mj-ea"/>
                <a:cs typeface="+mj-cs"/>
              </a:rPr>
              <a:t/>
            </a:r>
            <a:br>
              <a:rPr lang="en-US" sz="4000" dirty="0">
                <a:solidFill>
                  <a:srgbClr val="5B9BD5">
                    <a:lumMod val="75000"/>
                  </a:srgbClr>
                </a:solidFill>
                <a:latin typeface="Calibri Light" panose="020F0302020204030204"/>
                <a:ea typeface="+mj-ea"/>
                <a:cs typeface="+mj-cs"/>
              </a:rPr>
            </a:br>
            <a:r>
              <a:rPr lang="en-AU" b="1" dirty="0" smtClean="0">
                <a:solidFill>
                  <a:schemeClr val="accent1">
                    <a:lumMod val="75000"/>
                  </a:schemeClr>
                </a:solidFill>
              </a:rPr>
              <a:t> </a:t>
            </a:r>
            <a:r>
              <a:rPr lang="en-AU" sz="4000" b="1" dirty="0">
                <a:solidFill>
                  <a:srgbClr val="5B9BD5">
                    <a:lumMod val="75000"/>
                  </a:srgbClr>
                </a:solidFill>
                <a:latin typeface="Calibri Light" panose="020F0302020204030204"/>
                <a:ea typeface="+mj-ea"/>
                <a:cs typeface="+mj-cs"/>
              </a:rPr>
              <a:t>These are specifically the changes </a:t>
            </a:r>
            <a:r>
              <a:rPr lang="en-AU" sz="4000" b="1" dirty="0" smtClean="0">
                <a:solidFill>
                  <a:srgbClr val="5B9BD5">
                    <a:lumMod val="75000"/>
                  </a:srgbClr>
                </a:solidFill>
                <a:latin typeface="Calibri Light" panose="020F0302020204030204"/>
                <a:ea typeface="+mj-ea"/>
                <a:cs typeface="+mj-cs"/>
              </a:rPr>
              <a:t>to: </a:t>
            </a:r>
            <a:r>
              <a:rPr lang="en-US" sz="4000" b="1" dirty="0">
                <a:solidFill>
                  <a:srgbClr val="5B9BD5">
                    <a:lumMod val="75000"/>
                  </a:srgbClr>
                </a:solidFill>
                <a:latin typeface="Calibri Light" panose="020F0302020204030204"/>
                <a:ea typeface="+mj-ea"/>
                <a:cs typeface="+mj-cs"/>
              </a:rPr>
              <a:t>Rule 18(3), 19(1)-(7), 20(1)(2); 21 plus removal of previous rule 20, Rules 20(5)(6), 22, 25(1), 27, 28(2)</a:t>
            </a:r>
          </a:p>
          <a:p>
            <a:endParaRPr lang="en-AU" dirty="0"/>
          </a:p>
        </p:txBody>
      </p:sp>
    </p:spTree>
    <p:extLst>
      <p:ext uri="{BB962C8B-B14F-4D97-AF65-F5344CB8AC3E}">
        <p14:creationId xmlns:p14="http://schemas.microsoft.com/office/powerpoint/2010/main" val="121427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Changes to Part 3 Meetings</a:t>
            </a:r>
            <a:endParaRPr lang="en-AU"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AU" dirty="0" smtClean="0">
                <a:solidFill>
                  <a:schemeClr val="accent1">
                    <a:lumMod val="75000"/>
                  </a:schemeClr>
                </a:solidFill>
              </a:rPr>
              <a:t>The proposed changes to Parts 2 and 4 affect the meeting requirements and therefore we need to update AGM and general meeting requirements</a:t>
            </a:r>
          </a:p>
          <a:p>
            <a:r>
              <a:rPr lang="en-AU" dirty="0" smtClean="0">
                <a:solidFill>
                  <a:schemeClr val="accent1">
                    <a:lumMod val="75000"/>
                  </a:schemeClr>
                </a:solidFill>
              </a:rPr>
              <a:t>There are other minor changes required to align with proposed changes and current practice</a:t>
            </a:r>
            <a:r>
              <a:rPr lang="en-AU" dirty="0" smtClean="0"/>
              <a:t>.</a:t>
            </a:r>
            <a:endParaRPr lang="en-AU" dirty="0"/>
          </a:p>
        </p:txBody>
      </p:sp>
    </p:spTree>
    <p:extLst>
      <p:ext uri="{BB962C8B-B14F-4D97-AF65-F5344CB8AC3E}">
        <p14:creationId xmlns:p14="http://schemas.microsoft.com/office/powerpoint/2010/main" val="56445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accent2">
                    <a:lumMod val="60000"/>
                    <a:lumOff val="40000"/>
                  </a:schemeClr>
                </a:solidFill>
              </a:rPr>
              <a:t>Resolution 3</a:t>
            </a:r>
            <a:endParaRPr lang="en-AU" b="1"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en-AU" sz="4000" b="1" dirty="0">
                <a:solidFill>
                  <a:srgbClr val="5B9BD5">
                    <a:lumMod val="75000"/>
                  </a:srgbClr>
                </a:solidFill>
                <a:latin typeface="Calibri Light" panose="020F0302020204030204"/>
              </a:rPr>
              <a:t>The AGM of AAAPC endorses the changes to the constitution that affect Part 4 Management </a:t>
            </a:r>
            <a:r>
              <a:rPr lang="en-US" sz="4000" b="1" dirty="0">
                <a:solidFill>
                  <a:srgbClr val="5B9BD5">
                    <a:lumMod val="75000"/>
                  </a:srgbClr>
                </a:solidFill>
                <a:latin typeface="Calibri Light" panose="020F0302020204030204"/>
              </a:rPr>
              <a:t>as shown in the tabled Constitution with mark up.</a:t>
            </a:r>
            <a:r>
              <a:rPr lang="en-US" sz="4000" dirty="0">
                <a:solidFill>
                  <a:srgbClr val="5B9BD5">
                    <a:lumMod val="75000"/>
                  </a:srgbClr>
                </a:solidFill>
                <a:latin typeface="Calibri Light" panose="020F0302020204030204"/>
              </a:rPr>
              <a:t/>
            </a:r>
            <a:br>
              <a:rPr lang="en-US" sz="4000" dirty="0">
                <a:solidFill>
                  <a:srgbClr val="5B9BD5">
                    <a:lumMod val="75000"/>
                  </a:srgbClr>
                </a:solidFill>
                <a:latin typeface="Calibri Light" panose="020F0302020204030204"/>
              </a:rPr>
            </a:br>
            <a:r>
              <a:rPr lang="en-AU" b="1" dirty="0">
                <a:solidFill>
                  <a:srgbClr val="5B9BD5">
                    <a:lumMod val="75000"/>
                  </a:srgbClr>
                </a:solidFill>
              </a:rPr>
              <a:t> </a:t>
            </a:r>
            <a:r>
              <a:rPr lang="en-AU" sz="4000" b="1" dirty="0">
                <a:solidFill>
                  <a:srgbClr val="5B9BD5">
                    <a:lumMod val="75000"/>
                  </a:srgbClr>
                </a:solidFill>
                <a:latin typeface="Calibri Light" panose="020F0302020204030204"/>
              </a:rPr>
              <a:t>These are specifically the changes to</a:t>
            </a:r>
            <a:r>
              <a:rPr lang="en-AU" sz="4000" b="1" dirty="0" smtClean="0">
                <a:solidFill>
                  <a:srgbClr val="5B9BD5">
                    <a:lumMod val="75000"/>
                  </a:srgbClr>
                </a:solidFill>
                <a:latin typeface="Calibri Light" panose="020F0302020204030204"/>
              </a:rPr>
              <a:t>: </a:t>
            </a:r>
            <a:r>
              <a:rPr lang="en-US" sz="4000" b="1" dirty="0">
                <a:solidFill>
                  <a:srgbClr val="5B9BD5">
                    <a:lumMod val="75000"/>
                  </a:srgbClr>
                </a:solidFill>
                <a:latin typeface="Calibri Light" panose="020F0302020204030204"/>
              </a:rPr>
              <a:t>Rule 10(2), Rules 13(2), 14, 15(1), Rules 12(2),  15(4)(5), 16(2), 17(2).</a:t>
            </a:r>
            <a:endParaRPr lang="en-AU" sz="4000" b="1" dirty="0">
              <a:solidFill>
                <a:srgbClr val="5B9BD5">
                  <a:lumMod val="75000"/>
                </a:srgbClr>
              </a:solidFill>
              <a:latin typeface="Calibri Light" panose="020F0302020204030204"/>
            </a:endParaRPr>
          </a:p>
        </p:txBody>
      </p:sp>
    </p:spTree>
    <p:extLst>
      <p:ext uri="{BB962C8B-B14F-4D97-AF65-F5344CB8AC3E}">
        <p14:creationId xmlns:p14="http://schemas.microsoft.com/office/powerpoint/2010/main" val="354652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541</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Proposed constitutional changes</vt:lpstr>
      <vt:lpstr>Voting on the proposed changes</vt:lpstr>
      <vt:lpstr>Changes to Part 2 Membership</vt:lpstr>
      <vt:lpstr>Resolution 1.  The AGM of AAAPC endorses the changes to the constitution that affect Part 2 Membership as shown in the tabled Constitution with mark up. These are specifically the changes to; Rules 4, 5(1)-(3)(7)(8)(10) [and the additional flow on changes 15(1), 27(2)(3)] and Rules 5(3)(6)(9)(11); plus removal of Appendix 1. [See also change in 31(2).]</vt:lpstr>
      <vt:lpstr>Changes to Part 4 Management</vt:lpstr>
      <vt:lpstr>Resolution 2</vt:lpstr>
      <vt:lpstr>Changes to Part 3 Meetings</vt:lpstr>
      <vt:lpstr>Resolution 3</vt:lpstr>
      <vt:lpstr>Other Changes throughout</vt:lpstr>
      <vt:lpstr>Resolution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1</dc:creator>
  <cp:lastModifiedBy>Reviewer 1</cp:lastModifiedBy>
  <cp:revision>10</cp:revision>
  <dcterms:created xsi:type="dcterms:W3CDTF">2019-07-10T07:07:20Z</dcterms:created>
  <dcterms:modified xsi:type="dcterms:W3CDTF">2019-07-10T23:32:50Z</dcterms:modified>
</cp:coreProperties>
</file>